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27" r:id="rId1"/>
  </p:sldMasterIdLst>
  <p:sldIdLst>
    <p:sldId id="256" r:id="rId2"/>
    <p:sldId id="257" r:id="rId3"/>
    <p:sldId id="258" r:id="rId4"/>
    <p:sldId id="260" r:id="rId5"/>
    <p:sldId id="265" r:id="rId6"/>
    <p:sldId id="261" r:id="rId7"/>
    <p:sldId id="269" r:id="rId8"/>
    <p:sldId id="262" r:id="rId9"/>
    <p:sldId id="266" r:id="rId10"/>
    <p:sldId id="270" r:id="rId11"/>
    <p:sldId id="267" r:id="rId12"/>
    <p:sldId id="264"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73" autoAdjust="0"/>
    <p:restoredTop sz="94660"/>
  </p:normalViewPr>
  <p:slideViewPr>
    <p:cSldViewPr snapToGrid="0">
      <p:cViewPr>
        <p:scale>
          <a:sx n="89" d="100"/>
          <a:sy n="89" d="100"/>
        </p:scale>
        <p:origin x="32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G>
</file>

<file path=ppt/media/image5.JP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698572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60633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925916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95424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671256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13527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97705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61720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6056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96516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21803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79140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0971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23795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84999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9771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32"/>
            <a:ext cx="2356674"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12/12/2024</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62772774"/>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31" r:id="rId4"/>
    <p:sldLayoutId id="2147483832" r:id="rId5"/>
    <p:sldLayoutId id="2147483833" r:id="rId6"/>
    <p:sldLayoutId id="2147483834" r:id="rId7"/>
    <p:sldLayoutId id="2147483835" r:id="rId8"/>
    <p:sldLayoutId id="2147483836" r:id="rId9"/>
    <p:sldLayoutId id="2147483837" r:id="rId10"/>
    <p:sldLayoutId id="2147483838" r:id="rId11"/>
    <p:sldLayoutId id="2147483839" r:id="rId12"/>
    <p:sldLayoutId id="2147483840" r:id="rId13"/>
    <p:sldLayoutId id="2147483841" r:id="rId14"/>
    <p:sldLayoutId id="2147483842" r:id="rId15"/>
    <p:sldLayoutId id="2147483843"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ANALYSIS OF CO2 EMISSIONS, POPULATION GROWTH, AND GDP IN NIGERIA.</a:t>
            </a:r>
            <a:endParaRPr lang="en-US" dirty="0"/>
          </a:p>
        </p:txBody>
      </p:sp>
      <p:sp>
        <p:nvSpPr>
          <p:cNvPr id="3" name="Subtitle 2"/>
          <p:cNvSpPr>
            <a:spLocks noGrp="1"/>
          </p:cNvSpPr>
          <p:nvPr>
            <p:ph type="subTitle" idx="1"/>
          </p:nvPr>
        </p:nvSpPr>
        <p:spPr/>
        <p:txBody>
          <a:bodyPr/>
          <a:lstStyle/>
          <a:p>
            <a:r>
              <a:rPr lang="en-US" dirty="0"/>
              <a:t>An In-depth Study with Year-over-Year Growth Rates</a:t>
            </a:r>
          </a:p>
        </p:txBody>
      </p:sp>
      <p:pic>
        <p:nvPicPr>
          <p:cNvPr id="6" name="Picture 5"/>
          <p:cNvPicPr>
            <a:picLocks noChangeAspect="1"/>
          </p:cNvPicPr>
          <p:nvPr/>
        </p:nvPicPr>
        <p:blipFill>
          <a:blip r:embed="rId2"/>
          <a:stretch>
            <a:fillRect/>
          </a:stretch>
        </p:blipFill>
        <p:spPr>
          <a:xfrm>
            <a:off x="9937630" y="3162"/>
            <a:ext cx="2254370" cy="1704868"/>
          </a:xfrm>
          <a:prstGeom prst="rect">
            <a:avLst/>
          </a:prstGeom>
        </p:spPr>
      </p:pic>
      <p:pic>
        <p:nvPicPr>
          <p:cNvPr id="8" name="Picture 7"/>
          <p:cNvPicPr>
            <a:picLocks noChangeAspect="1"/>
          </p:cNvPicPr>
          <p:nvPr/>
        </p:nvPicPr>
        <p:blipFill>
          <a:blip r:embed="rId3"/>
          <a:stretch>
            <a:fillRect/>
          </a:stretch>
        </p:blipFill>
        <p:spPr>
          <a:xfrm>
            <a:off x="9807973" y="3541577"/>
            <a:ext cx="2384026" cy="1613141"/>
          </a:xfrm>
          <a:prstGeom prst="rect">
            <a:avLst/>
          </a:prstGeom>
        </p:spPr>
      </p:pic>
      <p:pic>
        <p:nvPicPr>
          <p:cNvPr id="10" name="Picture 9"/>
          <p:cNvPicPr>
            <a:picLocks noChangeAspect="1"/>
          </p:cNvPicPr>
          <p:nvPr/>
        </p:nvPicPr>
        <p:blipFill>
          <a:blip r:embed="rId4"/>
          <a:stretch>
            <a:fillRect/>
          </a:stretch>
        </p:blipFill>
        <p:spPr>
          <a:xfrm>
            <a:off x="10084279" y="1735030"/>
            <a:ext cx="2107721" cy="1779547"/>
          </a:xfrm>
          <a:prstGeom prst="rect">
            <a:avLst/>
          </a:prstGeom>
        </p:spPr>
      </p:pic>
    </p:spTree>
    <p:extLst>
      <p:ext uri="{BB962C8B-B14F-4D97-AF65-F5344CB8AC3E}">
        <p14:creationId xmlns:p14="http://schemas.microsoft.com/office/powerpoint/2010/main" val="16659567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03849" y="685799"/>
            <a:ext cx="8081363" cy="1565695"/>
          </a:xfrm>
        </p:spPr>
        <p:txBody>
          <a:bodyPr>
            <a:normAutofit fontScale="90000"/>
          </a:bodyPr>
          <a:lstStyle/>
          <a:p>
            <a:r>
              <a:rPr lang="en-US" dirty="0"/>
              <a:t> </a:t>
            </a:r>
            <a:r>
              <a:rPr lang="en-US" dirty="0" smtClean="0"/>
              <a:t>YEAR-OVER-YEAR GROWTH RATES</a:t>
            </a:r>
            <a:endParaRPr lang="en-US" dirty="0"/>
          </a:p>
        </p:txBody>
      </p:sp>
      <p:sp>
        <p:nvSpPr>
          <p:cNvPr id="5" name="Subtitle 4"/>
          <p:cNvSpPr>
            <a:spLocks noGrp="1"/>
          </p:cNvSpPr>
          <p:nvPr>
            <p:ph type="subTitle" idx="1"/>
          </p:nvPr>
        </p:nvSpPr>
        <p:spPr>
          <a:xfrm>
            <a:off x="534838" y="2337759"/>
            <a:ext cx="6550174" cy="3453442"/>
          </a:xfrm>
        </p:spPr>
        <p:txBody>
          <a:bodyPr>
            <a:normAutofit fontScale="92500" lnSpcReduction="10000"/>
          </a:bodyPr>
          <a:lstStyle/>
          <a:p>
            <a:r>
              <a:rPr lang="en-US" dirty="0"/>
              <a:t>- </a:t>
            </a:r>
            <a:r>
              <a:rPr lang="en-US" b="1" dirty="0" smtClean="0"/>
              <a:t>Population Growth: </a:t>
            </a:r>
            <a:r>
              <a:rPr lang="en-US" dirty="0"/>
              <a:t>The year-over-year growth rate for Nigeria's population was calculated. This provides insight into how the population has increased over time.</a:t>
            </a:r>
          </a:p>
          <a:p>
            <a:r>
              <a:rPr lang="en-US" dirty="0"/>
              <a:t>- </a:t>
            </a:r>
            <a:r>
              <a:rPr lang="en-US" b="1" dirty="0" smtClean="0"/>
              <a:t>GDP Growth: </a:t>
            </a:r>
            <a:r>
              <a:rPr lang="en-US" dirty="0"/>
              <a:t>The GDP growth rate shows how the economic output of Nigeria has changed annually. It helps in understanding the economic health and performance of the country.</a:t>
            </a:r>
          </a:p>
          <a:p>
            <a:r>
              <a:rPr lang="en-US" dirty="0"/>
              <a:t>- </a:t>
            </a:r>
            <a:r>
              <a:rPr lang="en-US" b="1" dirty="0" smtClean="0"/>
              <a:t>CO2 </a:t>
            </a:r>
            <a:r>
              <a:rPr lang="en-US" b="1" dirty="0"/>
              <a:t>Emissions </a:t>
            </a:r>
            <a:r>
              <a:rPr lang="en-US" b="1" dirty="0" smtClean="0"/>
              <a:t>Growth: </a:t>
            </a:r>
            <a:r>
              <a:rPr lang="en-US" dirty="0"/>
              <a:t>This growth rate indicates the annual changes in CO2 emissions. A negative growth rate, such as -9%, signifies a reduction in emissions, which is a positive environmental outcome compared to a smaller reduction like -2%.</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5682" y="2251495"/>
            <a:ext cx="4480560" cy="3329796"/>
          </a:xfrm>
          <a:prstGeom prst="rect">
            <a:avLst/>
          </a:prstGeom>
        </p:spPr>
      </p:pic>
    </p:spTree>
    <p:extLst>
      <p:ext uri="{BB962C8B-B14F-4D97-AF65-F5344CB8AC3E}">
        <p14:creationId xmlns:p14="http://schemas.microsoft.com/office/powerpoint/2010/main" val="2057494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92838" y="854014"/>
            <a:ext cx="8001000" cy="1328469"/>
          </a:xfrm>
        </p:spPr>
        <p:txBody>
          <a:bodyPr>
            <a:normAutofit fontScale="90000"/>
          </a:bodyPr>
          <a:lstStyle/>
          <a:p>
            <a:r>
              <a:rPr lang="en-US" dirty="0" smtClean="0"/>
              <a:t>SUMMARY</a:t>
            </a:r>
            <a:br>
              <a:rPr lang="en-US" dirty="0" smtClean="0"/>
            </a:br>
            <a:endParaRPr lang="en-US" dirty="0"/>
          </a:p>
        </p:txBody>
      </p:sp>
      <p:sp>
        <p:nvSpPr>
          <p:cNvPr id="5" name="Subtitle 4"/>
          <p:cNvSpPr>
            <a:spLocks noGrp="1"/>
          </p:cNvSpPr>
          <p:nvPr>
            <p:ph type="subTitle" idx="1"/>
          </p:nvPr>
        </p:nvSpPr>
        <p:spPr>
          <a:xfrm>
            <a:off x="335902" y="1334279"/>
            <a:ext cx="10888825" cy="4456922"/>
          </a:xfrm>
        </p:spPr>
        <p:txBody>
          <a:bodyPr>
            <a:normAutofit lnSpcReduction="10000"/>
          </a:bodyPr>
          <a:lstStyle/>
          <a:p>
            <a:endParaRPr lang="en-US" dirty="0"/>
          </a:p>
          <a:p>
            <a:pPr algn="just"/>
            <a:r>
              <a:rPr lang="en-US" dirty="0"/>
              <a:t>	1.	</a:t>
            </a:r>
            <a:r>
              <a:rPr lang="en-US" b="1" dirty="0"/>
              <a:t>Low CO2 Emission Economy:</a:t>
            </a:r>
          </a:p>
          <a:p>
            <a:pPr algn="just"/>
            <a:r>
              <a:rPr lang="en-US" dirty="0"/>
              <a:t>		Nigeria’s economic growth and population increase have not been accompanied by a proportional rise in CO2 emissions. This indicates a reliance on less emission-intensive activities and presents an opportunity to transition to green growth.</a:t>
            </a:r>
          </a:p>
          <a:p>
            <a:pPr algn="just"/>
            <a:r>
              <a:rPr lang="en-US" dirty="0"/>
              <a:t>	2.	</a:t>
            </a:r>
            <a:r>
              <a:rPr lang="en-US" b="1" dirty="0"/>
              <a:t>Opportunities for Sustainable Development:</a:t>
            </a:r>
          </a:p>
          <a:p>
            <a:pPr algn="just"/>
            <a:r>
              <a:rPr lang="en-US" dirty="0"/>
              <a:t>		By investing in renewable energy, sustainable urbanization, and green infrastructure, Nigeria can maintain its low-emission profile while meeting the demands of a growing population and economy.</a:t>
            </a:r>
          </a:p>
          <a:p>
            <a:pPr algn="just"/>
            <a:r>
              <a:rPr lang="en-US" dirty="0"/>
              <a:t>	3.	</a:t>
            </a:r>
            <a:r>
              <a:rPr lang="en-US" b="1" dirty="0"/>
              <a:t>Need for Data-Driven Policies:</a:t>
            </a:r>
          </a:p>
          <a:p>
            <a:pPr algn="just"/>
            <a:r>
              <a:rPr lang="en-US" dirty="0"/>
              <a:t>		Policymakers should focus on improving land-use practices and adopting low-carbon technologies in key sectors like energy, transportation, and agriculture.</a:t>
            </a:r>
          </a:p>
          <a:p>
            <a:pPr algn="just"/>
            <a:r>
              <a:rPr lang="en-US" dirty="0"/>
              <a:t> </a:t>
            </a:r>
          </a:p>
        </p:txBody>
      </p:sp>
    </p:spTree>
    <p:extLst>
      <p:ext uri="{BB962C8B-B14F-4D97-AF65-F5344CB8AC3E}">
        <p14:creationId xmlns:p14="http://schemas.microsoft.com/office/powerpoint/2010/main" val="38856354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701465" y="547776"/>
            <a:ext cx="8001000" cy="1022231"/>
          </a:xfrm>
        </p:spPr>
        <p:txBody>
          <a:bodyPr>
            <a:normAutofit/>
          </a:bodyPr>
          <a:lstStyle/>
          <a:p>
            <a:r>
              <a:rPr lang="en-US" sz="4800" dirty="0" smtClean="0"/>
              <a:t>CONCLUSION</a:t>
            </a:r>
            <a:endParaRPr lang="en-US" sz="4800" dirty="0"/>
          </a:p>
        </p:txBody>
      </p:sp>
      <p:sp>
        <p:nvSpPr>
          <p:cNvPr id="5" name="Subtitle 4"/>
          <p:cNvSpPr>
            <a:spLocks noGrp="1"/>
          </p:cNvSpPr>
          <p:nvPr>
            <p:ph type="subTitle" idx="1"/>
          </p:nvPr>
        </p:nvSpPr>
        <p:spPr>
          <a:xfrm>
            <a:off x="701465" y="1682151"/>
            <a:ext cx="10028739" cy="3493698"/>
          </a:xfrm>
        </p:spPr>
        <p:txBody>
          <a:bodyPr>
            <a:normAutofit/>
          </a:bodyPr>
          <a:lstStyle/>
          <a:p>
            <a:pPr algn="just"/>
            <a:r>
              <a:rPr lang="en-US" dirty="0" smtClean="0"/>
              <a:t>The </a:t>
            </a:r>
            <a:r>
              <a:rPr lang="en-US" dirty="0"/>
              <a:t>data reveals that Nigeria is positioned to build a sustainable economic future while maintaining its low-emission profile. Proactive policies in renewable energy, urban planning, and environmental management will be crucial in ensuring that economic growth aligns with global climate goals. By adopting a green development model, Nigeria can serve as a benchmark for other developing nations.</a:t>
            </a:r>
          </a:p>
          <a:p>
            <a:endParaRPr lang="en-US" dirty="0"/>
          </a:p>
        </p:txBody>
      </p:sp>
    </p:spTree>
    <p:extLst>
      <p:ext uri="{BB962C8B-B14F-4D97-AF65-F5344CB8AC3E}">
        <p14:creationId xmlns:p14="http://schemas.microsoft.com/office/powerpoint/2010/main" val="1191641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4212" y="289249"/>
            <a:ext cx="8001000" cy="1390261"/>
          </a:xfrm>
        </p:spPr>
        <p:txBody>
          <a:bodyPr>
            <a:normAutofit/>
          </a:bodyPr>
          <a:lstStyle/>
          <a:p>
            <a:r>
              <a:rPr lang="en-US" sz="4800" dirty="0" smtClean="0"/>
              <a:t>RECOMMENDATIONS</a:t>
            </a:r>
            <a:endParaRPr lang="en-US" sz="4800" dirty="0"/>
          </a:p>
        </p:txBody>
      </p:sp>
      <p:sp>
        <p:nvSpPr>
          <p:cNvPr id="5" name="Subtitle 4"/>
          <p:cNvSpPr>
            <a:spLocks noGrp="1"/>
          </p:cNvSpPr>
          <p:nvPr>
            <p:ph type="subTitle" idx="1"/>
          </p:nvPr>
        </p:nvSpPr>
        <p:spPr>
          <a:xfrm>
            <a:off x="684212" y="1679510"/>
            <a:ext cx="9980678" cy="4590661"/>
          </a:xfrm>
        </p:spPr>
        <p:txBody>
          <a:bodyPr>
            <a:normAutofit fontScale="92500" lnSpcReduction="10000"/>
          </a:bodyPr>
          <a:lstStyle/>
          <a:p>
            <a:endParaRPr lang="en-US" dirty="0" smtClean="0"/>
          </a:p>
          <a:p>
            <a:r>
              <a:rPr lang="en-US" dirty="0" smtClean="0"/>
              <a:t>	1.</a:t>
            </a:r>
            <a:r>
              <a:rPr lang="en-US" dirty="0"/>
              <a:t>	</a:t>
            </a:r>
            <a:r>
              <a:rPr lang="en-US" b="1" dirty="0"/>
              <a:t>Sustainable Energy Transition:</a:t>
            </a:r>
          </a:p>
          <a:p>
            <a:r>
              <a:rPr lang="en-US" dirty="0"/>
              <a:t>		Accelerate investments in renewable energy to meet future energy demands sustainably.</a:t>
            </a:r>
          </a:p>
          <a:p>
            <a:r>
              <a:rPr lang="en-US" dirty="0"/>
              <a:t>	2.	</a:t>
            </a:r>
            <a:r>
              <a:rPr lang="en-US" b="1" dirty="0"/>
              <a:t>Monitor Land Use:</a:t>
            </a:r>
          </a:p>
          <a:p>
            <a:r>
              <a:rPr lang="en-US" dirty="0"/>
              <a:t>		Ensure deforestation and agricultural activities are managed to prevent unnecessary emissions from Land Use Change.</a:t>
            </a:r>
          </a:p>
          <a:p>
            <a:r>
              <a:rPr lang="en-US" dirty="0"/>
              <a:t>	3.	</a:t>
            </a:r>
            <a:r>
              <a:rPr lang="en-US" b="1" dirty="0"/>
              <a:t>Encourage Green Industrialization:</a:t>
            </a:r>
          </a:p>
          <a:p>
            <a:r>
              <a:rPr lang="en-US" dirty="0"/>
              <a:t>		Promote low-carbon industries to boost GDP while keeping emissions under control.</a:t>
            </a:r>
          </a:p>
          <a:p>
            <a:r>
              <a:rPr lang="en-US" dirty="0"/>
              <a:t>	4.	</a:t>
            </a:r>
            <a:r>
              <a:rPr lang="en-US" b="1" dirty="0"/>
              <a:t>Sector-Specific Analysis:</a:t>
            </a:r>
          </a:p>
          <a:p>
            <a:r>
              <a:rPr lang="en-US" dirty="0"/>
              <a:t>		Conduct detailed assessments of sectoral emissions (e.g., energy, transportation, agriculture) to identify key areas for intervention.</a:t>
            </a:r>
          </a:p>
          <a:p>
            <a:r>
              <a:rPr lang="en-US" dirty="0"/>
              <a:t> </a:t>
            </a:r>
          </a:p>
        </p:txBody>
      </p:sp>
    </p:spTree>
    <p:extLst>
      <p:ext uri="{BB962C8B-B14F-4D97-AF65-F5344CB8AC3E}">
        <p14:creationId xmlns:p14="http://schemas.microsoft.com/office/powerpoint/2010/main" val="3428945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4234" y="668547"/>
            <a:ext cx="8322903" cy="987726"/>
          </a:xfrm>
        </p:spPr>
        <p:txBody>
          <a:bodyPr>
            <a:normAutofit/>
          </a:bodyPr>
          <a:lstStyle/>
          <a:p>
            <a:r>
              <a:rPr lang="en-US" sz="4800" dirty="0" smtClean="0"/>
              <a:t>INTRODUCTION</a:t>
            </a:r>
            <a:endParaRPr lang="en-US" sz="4800" dirty="0"/>
          </a:p>
        </p:txBody>
      </p:sp>
      <p:sp>
        <p:nvSpPr>
          <p:cNvPr id="3" name="Subtitle 2"/>
          <p:cNvSpPr>
            <a:spLocks noGrp="1"/>
          </p:cNvSpPr>
          <p:nvPr>
            <p:ph type="subTitle" idx="1"/>
          </p:nvPr>
        </p:nvSpPr>
        <p:spPr>
          <a:xfrm>
            <a:off x="664234" y="1871932"/>
            <a:ext cx="8528772" cy="3893389"/>
          </a:xfrm>
        </p:spPr>
        <p:txBody>
          <a:bodyPr>
            <a:normAutofit/>
          </a:bodyPr>
          <a:lstStyle/>
          <a:p>
            <a:r>
              <a:rPr lang="en-US" dirty="0"/>
              <a:t>T</a:t>
            </a:r>
            <a:r>
              <a:rPr lang="en-US" dirty="0" smtClean="0"/>
              <a:t>he </a:t>
            </a:r>
            <a:r>
              <a:rPr lang="en-US" dirty="0"/>
              <a:t>purpose of </a:t>
            </a:r>
            <a:r>
              <a:rPr lang="en-US" dirty="0" smtClean="0"/>
              <a:t>this analysis is to understand trends , year over year growth analysis, correlation analysis, environmental impact and policy implications.</a:t>
            </a:r>
            <a:endParaRPr lang="en-US" dirty="0"/>
          </a:p>
          <a:p>
            <a:r>
              <a:rPr lang="en-US" b="1" dirty="0" smtClean="0"/>
              <a:t>Aims &amp;Objectives:</a:t>
            </a:r>
            <a:endParaRPr lang="en-US" b="1" dirty="0"/>
          </a:p>
          <a:p>
            <a:r>
              <a:rPr lang="en-US" dirty="0"/>
              <a:t>  - </a:t>
            </a:r>
            <a:r>
              <a:rPr lang="en-US" dirty="0" smtClean="0"/>
              <a:t>To examine and understand </a:t>
            </a:r>
            <a:r>
              <a:rPr lang="en-US" dirty="0"/>
              <a:t>the trends in CO2 emissions, population growth, and GDP in Nigeria.</a:t>
            </a:r>
          </a:p>
          <a:p>
            <a:r>
              <a:rPr lang="en-US" dirty="0"/>
              <a:t>  - </a:t>
            </a:r>
            <a:r>
              <a:rPr lang="en-US" dirty="0" smtClean="0"/>
              <a:t>To analyze </a:t>
            </a:r>
            <a:r>
              <a:rPr lang="en-US" dirty="0"/>
              <a:t>year-over-year growth rates.</a:t>
            </a:r>
          </a:p>
          <a:p>
            <a:r>
              <a:rPr lang="en-US" dirty="0"/>
              <a:t>  - </a:t>
            </a:r>
            <a:r>
              <a:rPr lang="en-US" dirty="0" smtClean="0"/>
              <a:t>To examine </a:t>
            </a:r>
            <a:r>
              <a:rPr lang="en-US" dirty="0"/>
              <a:t>the correlation between GDP and CO2 emissions.</a:t>
            </a:r>
          </a:p>
        </p:txBody>
      </p:sp>
    </p:spTree>
    <p:extLst>
      <p:ext uri="{BB962C8B-B14F-4D97-AF65-F5344CB8AC3E}">
        <p14:creationId xmlns:p14="http://schemas.microsoft.com/office/powerpoint/2010/main" val="18534475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90113" y="720305"/>
            <a:ext cx="8452299" cy="875581"/>
          </a:xfrm>
        </p:spPr>
        <p:txBody>
          <a:bodyPr>
            <a:normAutofit fontScale="90000"/>
          </a:bodyPr>
          <a:lstStyle/>
          <a:p>
            <a:r>
              <a:rPr lang="en-US" dirty="0" smtClean="0"/>
              <a:t>DATA OVERVIEW</a:t>
            </a:r>
            <a:endParaRPr lang="en-US" dirty="0"/>
          </a:p>
        </p:txBody>
      </p:sp>
      <p:sp>
        <p:nvSpPr>
          <p:cNvPr id="5" name="Subtitle 4"/>
          <p:cNvSpPr>
            <a:spLocks noGrp="1"/>
          </p:cNvSpPr>
          <p:nvPr>
            <p:ph type="subTitle" idx="1"/>
          </p:nvPr>
        </p:nvSpPr>
        <p:spPr>
          <a:xfrm>
            <a:off x="690113" y="1906438"/>
            <a:ext cx="7090913" cy="3884763"/>
          </a:xfrm>
        </p:spPr>
        <p:txBody>
          <a:bodyPr>
            <a:normAutofit/>
          </a:bodyPr>
          <a:lstStyle/>
          <a:p>
            <a:r>
              <a:rPr lang="en-US" dirty="0" smtClean="0"/>
              <a:t>The </a:t>
            </a:r>
            <a:r>
              <a:rPr lang="en-US" dirty="0"/>
              <a:t>dataset used in this analysis includes annual data for multiple countries, focusing on key variables such as population, GDP, and CO2 emissions (including land use change). The data spans several years, allowing for a comprehensive analysis of trends and correlations over time. For this project, the focus is specifically on Nigeria.</a:t>
            </a:r>
          </a:p>
          <a:p>
            <a:r>
              <a:rPr lang="en-US" b="1" dirty="0"/>
              <a:t>  - Source</a:t>
            </a:r>
            <a:r>
              <a:rPr lang="en-US" dirty="0"/>
              <a:t>:[https://ourworldindata.org/co2-and-greenhouse-gas-emissions]</a:t>
            </a:r>
          </a:p>
          <a:p>
            <a:r>
              <a:rPr lang="en-US" dirty="0"/>
              <a:t>  - </a:t>
            </a:r>
            <a:r>
              <a:rPr lang="en-US" b="1" dirty="0"/>
              <a:t>Variables: </a:t>
            </a:r>
            <a:r>
              <a:rPr lang="en-US" dirty="0"/>
              <a:t>Population, GDP, CO2 Emissions (including land use change)</a:t>
            </a:r>
          </a:p>
          <a:p>
            <a:r>
              <a:rPr lang="en-US" dirty="0"/>
              <a:t>- </a:t>
            </a:r>
            <a:r>
              <a:rPr lang="en-US" b="1" dirty="0" smtClean="0"/>
              <a:t>Time Period: </a:t>
            </a:r>
            <a:r>
              <a:rPr lang="en-US" dirty="0" smtClean="0"/>
              <a:t>1750 - 2023.</a:t>
            </a:r>
            <a:endParaRPr lang="en-US" dirty="0"/>
          </a:p>
        </p:txBody>
      </p:sp>
    </p:spTree>
    <p:extLst>
      <p:ext uri="{BB962C8B-B14F-4D97-AF65-F5344CB8AC3E}">
        <p14:creationId xmlns:p14="http://schemas.microsoft.com/office/powerpoint/2010/main" val="22717161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17585" y="677174"/>
            <a:ext cx="8443673" cy="1962509"/>
          </a:xfrm>
        </p:spPr>
        <p:txBody>
          <a:bodyPr>
            <a:normAutofit fontScale="90000"/>
          </a:bodyPr>
          <a:lstStyle/>
          <a:p>
            <a:r>
              <a:rPr lang="en-US" dirty="0"/>
              <a:t> </a:t>
            </a:r>
            <a:r>
              <a:rPr lang="en-US" sz="5300" dirty="0"/>
              <a:t>CO2 </a:t>
            </a:r>
            <a:r>
              <a:rPr lang="en-US" sz="5300" dirty="0" smtClean="0"/>
              <a:t>EMISSIONS PER CAPITA</a:t>
            </a:r>
            <a:r>
              <a:rPr lang="en-US" dirty="0"/>
              <a:t/>
            </a:r>
            <a:br>
              <a:rPr lang="en-US" dirty="0"/>
            </a:br>
            <a:endParaRPr lang="en-US" dirty="0"/>
          </a:p>
        </p:txBody>
      </p:sp>
      <p:sp>
        <p:nvSpPr>
          <p:cNvPr id="5" name="Subtitle 4"/>
          <p:cNvSpPr>
            <a:spLocks noGrp="1"/>
          </p:cNvSpPr>
          <p:nvPr>
            <p:ph type="subTitle" idx="1"/>
          </p:nvPr>
        </p:nvSpPr>
        <p:spPr>
          <a:xfrm>
            <a:off x="425969" y="1463063"/>
            <a:ext cx="6441361" cy="4519192"/>
          </a:xfrm>
        </p:spPr>
        <p:txBody>
          <a:bodyPr>
            <a:normAutofit/>
          </a:bodyPr>
          <a:lstStyle/>
          <a:p>
            <a:endParaRPr lang="en-US" dirty="0"/>
          </a:p>
          <a:p>
            <a:r>
              <a:rPr lang="en-US" dirty="0"/>
              <a:t> This analysis focuses on the trends in CO2 emissions per capita for Nigeria compared to other countries, including the United States, China, and </a:t>
            </a:r>
            <a:r>
              <a:rPr lang="en-US" dirty="0" smtClean="0"/>
              <a:t>India</a:t>
            </a:r>
            <a:r>
              <a:rPr lang="en-US" dirty="0"/>
              <a:t>.</a:t>
            </a:r>
          </a:p>
          <a:p>
            <a:r>
              <a:rPr lang="en-US" dirty="0"/>
              <a:t>	•	Nigeria has consistently low CO2 emissions per capita over the observed period.</a:t>
            </a:r>
          </a:p>
          <a:p>
            <a:r>
              <a:rPr lang="en-US" dirty="0"/>
              <a:t>	•	This reflects limited industrialization and a low reliance on fossil fuel-intensive energy sources.</a:t>
            </a:r>
          </a:p>
          <a:p>
            <a:r>
              <a:rPr lang="en-US" dirty="0"/>
              <a:t>	•	In contrast, the United States shows high emissions per capita, with a peak during the 20th century, while China displays rapid growth in emissions due to industrialization starting in the late 20th century.</a:t>
            </a:r>
          </a:p>
          <a:p>
            <a:endParaRPr lang="en-US" dirty="0"/>
          </a:p>
          <a:p>
            <a:endParaRPr lang="en-US" dirty="0" smtClean="0"/>
          </a:p>
          <a:p>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67330" y="1391009"/>
            <a:ext cx="5324670" cy="3886037"/>
          </a:xfrm>
          <a:prstGeom prst="rect">
            <a:avLst/>
          </a:prstGeom>
        </p:spPr>
      </p:pic>
    </p:spTree>
    <p:extLst>
      <p:ext uri="{BB962C8B-B14F-4D97-AF65-F5344CB8AC3E}">
        <p14:creationId xmlns:p14="http://schemas.microsoft.com/office/powerpoint/2010/main" val="3050342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29731" y="513184"/>
            <a:ext cx="8181359" cy="1259632"/>
          </a:xfrm>
        </p:spPr>
        <p:txBody>
          <a:bodyPr/>
          <a:lstStyle/>
          <a:p>
            <a:r>
              <a:rPr lang="en-US" dirty="0" smtClean="0"/>
              <a:t>CONTINUATION</a:t>
            </a:r>
            <a:endParaRPr lang="en-US" dirty="0"/>
          </a:p>
        </p:txBody>
      </p:sp>
      <p:sp>
        <p:nvSpPr>
          <p:cNvPr id="3" name="Content Placeholder 2"/>
          <p:cNvSpPr>
            <a:spLocks noGrp="1"/>
          </p:cNvSpPr>
          <p:nvPr>
            <p:ph type="subTitle" idx="1"/>
          </p:nvPr>
        </p:nvSpPr>
        <p:spPr>
          <a:xfrm>
            <a:off x="503853" y="1702340"/>
            <a:ext cx="10050658" cy="4088861"/>
          </a:xfrm>
        </p:spPr>
        <p:txBody>
          <a:bodyPr>
            <a:normAutofit/>
          </a:bodyPr>
          <a:lstStyle/>
          <a:p>
            <a:endParaRPr lang="en-US" dirty="0"/>
          </a:p>
          <a:p>
            <a:r>
              <a:rPr lang="en-US" dirty="0"/>
              <a:t> </a:t>
            </a:r>
            <a:r>
              <a:rPr lang="en-US" dirty="0" smtClean="0"/>
              <a:t>     •</a:t>
            </a:r>
            <a:r>
              <a:rPr lang="en-US" dirty="0"/>
              <a:t>	India, like Nigeria, maintains low emissions per capita but </a:t>
            </a:r>
            <a:r>
              <a:rPr lang="en-US" dirty="0" smtClean="0"/>
              <a:t>shows</a:t>
            </a:r>
          </a:p>
          <a:p>
            <a:r>
              <a:rPr lang="en-US" dirty="0" smtClean="0"/>
              <a:t>gradual </a:t>
            </a:r>
            <a:r>
              <a:rPr lang="en-US" dirty="0"/>
              <a:t>increases over time.</a:t>
            </a:r>
          </a:p>
          <a:p>
            <a:r>
              <a:rPr lang="en-US" dirty="0"/>
              <a:t>		</a:t>
            </a:r>
            <a:r>
              <a:rPr lang="en-US" b="1" dirty="0"/>
              <a:t>Implications:</a:t>
            </a:r>
          </a:p>
          <a:p>
            <a:r>
              <a:rPr lang="en-US" dirty="0"/>
              <a:t>	•	Nigeria’s emissions profile provides an opportunity to adopt a sustainable development path.</a:t>
            </a:r>
          </a:p>
          <a:p>
            <a:r>
              <a:rPr lang="en-US" dirty="0"/>
              <a:t>	•	Developed nations like the United States must lead global </a:t>
            </a:r>
            <a:r>
              <a:rPr lang="en-US" dirty="0" err="1"/>
              <a:t>decarbonization</a:t>
            </a:r>
            <a:r>
              <a:rPr lang="en-US" dirty="0"/>
              <a:t> efforts, while Nigeria and similar countries can leverage green technologies to avoid replicating high-emission growth patterns.</a:t>
            </a:r>
          </a:p>
        </p:txBody>
      </p:sp>
    </p:spTree>
    <p:extLst>
      <p:ext uri="{BB962C8B-B14F-4D97-AF65-F5344CB8AC3E}">
        <p14:creationId xmlns:p14="http://schemas.microsoft.com/office/powerpoint/2010/main" val="1890424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63443" y="694426"/>
            <a:ext cx="7700664" cy="1919378"/>
          </a:xfrm>
        </p:spPr>
        <p:txBody>
          <a:bodyPr>
            <a:normAutofit fontScale="90000"/>
          </a:bodyPr>
          <a:lstStyle/>
          <a:p>
            <a:r>
              <a:rPr lang="en-US" dirty="0"/>
              <a:t> </a:t>
            </a:r>
            <a:r>
              <a:rPr lang="en-US" dirty="0" smtClean="0"/>
              <a:t>POPULATION AND CO2 EMISSIONS OVER TIME</a:t>
            </a:r>
            <a:r>
              <a:rPr lang="en-US" dirty="0"/>
              <a:t/>
            </a:r>
            <a:br>
              <a:rPr lang="en-US" dirty="0"/>
            </a:br>
            <a:endParaRPr lang="en-US" dirty="0"/>
          </a:p>
        </p:txBody>
      </p:sp>
      <p:sp>
        <p:nvSpPr>
          <p:cNvPr id="5" name="Subtitle 4"/>
          <p:cNvSpPr>
            <a:spLocks noGrp="1"/>
          </p:cNvSpPr>
          <p:nvPr>
            <p:ph type="subTitle" idx="1"/>
          </p:nvPr>
        </p:nvSpPr>
        <p:spPr>
          <a:xfrm>
            <a:off x="563442" y="2182482"/>
            <a:ext cx="6303889" cy="3625971"/>
          </a:xfrm>
        </p:spPr>
        <p:txBody>
          <a:bodyPr>
            <a:normAutofit fontScale="92500" lnSpcReduction="10000"/>
          </a:bodyPr>
          <a:lstStyle/>
          <a:p>
            <a:r>
              <a:rPr lang="en-US" dirty="0" smtClean="0"/>
              <a:t>The </a:t>
            </a:r>
            <a:r>
              <a:rPr lang="en-US" dirty="0"/>
              <a:t>line chart compares Nigeria’s population growth and CO2 emissions (including LUC) over time.</a:t>
            </a:r>
          </a:p>
          <a:p>
            <a:r>
              <a:rPr lang="en-US" dirty="0"/>
              <a:t>	•	Key Findings:</a:t>
            </a:r>
          </a:p>
          <a:p>
            <a:r>
              <a:rPr lang="en-US" dirty="0"/>
              <a:t>	•	Population growth has been rapid, particularly after 1950, reflecting improved healthcare and economic conditions.</a:t>
            </a:r>
          </a:p>
          <a:p>
            <a:r>
              <a:rPr lang="en-US" dirty="0"/>
              <a:t>	•	In contrast, CO2 emissions remain flat and low throughout the timeline, even as the population increases significantly.</a:t>
            </a:r>
          </a:p>
          <a:p>
            <a:r>
              <a:rPr lang="en-US" dirty="0"/>
              <a:t>	•	This divergence highlights Nigeria’s low per capita emissions and limited industrialization.</a:t>
            </a:r>
          </a:p>
          <a:p>
            <a:r>
              <a:rPr lang="en-US" dirty="0"/>
              <a:t>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1584" y="1782148"/>
            <a:ext cx="5430416" cy="3703775"/>
          </a:xfrm>
          <a:prstGeom prst="rect">
            <a:avLst/>
          </a:prstGeom>
        </p:spPr>
      </p:pic>
    </p:spTree>
    <p:extLst>
      <p:ext uri="{BB962C8B-B14F-4D97-AF65-F5344CB8AC3E}">
        <p14:creationId xmlns:p14="http://schemas.microsoft.com/office/powerpoint/2010/main" val="27078467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800"/>
            <a:ext cx="8001000" cy="975050"/>
          </a:xfrm>
        </p:spPr>
        <p:txBody>
          <a:bodyPr>
            <a:normAutofit/>
          </a:bodyPr>
          <a:lstStyle/>
          <a:p>
            <a:r>
              <a:rPr lang="en-US" sz="4800" dirty="0" smtClean="0"/>
              <a:t>CONTINUATION</a:t>
            </a:r>
            <a:endParaRPr lang="en-US" sz="4800" dirty="0"/>
          </a:p>
        </p:txBody>
      </p:sp>
      <p:sp>
        <p:nvSpPr>
          <p:cNvPr id="3" name="Subtitle 2"/>
          <p:cNvSpPr>
            <a:spLocks noGrp="1"/>
          </p:cNvSpPr>
          <p:nvPr>
            <p:ph type="subTitle" idx="1"/>
          </p:nvPr>
        </p:nvSpPr>
        <p:spPr>
          <a:xfrm>
            <a:off x="755780" y="1744825"/>
            <a:ext cx="9638522" cy="4027715"/>
          </a:xfrm>
        </p:spPr>
        <p:txBody>
          <a:bodyPr>
            <a:normAutofit/>
          </a:bodyPr>
          <a:lstStyle/>
          <a:p>
            <a:r>
              <a:rPr lang="en-US" dirty="0"/>
              <a:t>	</a:t>
            </a:r>
            <a:r>
              <a:rPr lang="en-US" b="1" dirty="0"/>
              <a:t>Implications:</a:t>
            </a:r>
          </a:p>
          <a:p>
            <a:r>
              <a:rPr lang="en-US" dirty="0"/>
              <a:t>	•	Nigeria is in a favorable position to adopt sustainable energy policies before emissions begin to rise sharply due to urbanization and industrialization.</a:t>
            </a:r>
          </a:p>
          <a:p>
            <a:r>
              <a:rPr lang="en-US" dirty="0"/>
              <a:t>	•	Land Use Change (LUC) must be carefully monitored to prevent deforestation or unsustainable agricultural expansion from driving emissions.</a:t>
            </a:r>
          </a:p>
          <a:p>
            <a:endParaRPr lang="en-US" dirty="0"/>
          </a:p>
        </p:txBody>
      </p:sp>
    </p:spTree>
    <p:extLst>
      <p:ext uri="{BB962C8B-B14F-4D97-AF65-F5344CB8AC3E}">
        <p14:creationId xmlns:p14="http://schemas.microsoft.com/office/powerpoint/2010/main" val="3604038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3894" y="345233"/>
            <a:ext cx="8321318" cy="1856791"/>
          </a:xfrm>
        </p:spPr>
        <p:txBody>
          <a:bodyPr/>
          <a:lstStyle/>
          <a:p>
            <a:r>
              <a:rPr lang="en-US" sz="4800" dirty="0" smtClean="0"/>
              <a:t>CORRELATION ANALYSIS</a:t>
            </a:r>
            <a:r>
              <a:rPr lang="en-US" dirty="0" smtClean="0"/>
              <a:t/>
            </a:r>
            <a:br>
              <a:rPr lang="en-US" dirty="0" smtClean="0"/>
            </a:br>
            <a:endParaRPr lang="en-US" dirty="0"/>
          </a:p>
        </p:txBody>
      </p:sp>
      <p:sp>
        <p:nvSpPr>
          <p:cNvPr id="5" name="Subtitle 4"/>
          <p:cNvSpPr>
            <a:spLocks noGrp="1"/>
          </p:cNvSpPr>
          <p:nvPr>
            <p:ph type="subTitle" idx="1"/>
          </p:nvPr>
        </p:nvSpPr>
        <p:spPr>
          <a:xfrm>
            <a:off x="363894" y="1498060"/>
            <a:ext cx="6027177" cy="4669828"/>
          </a:xfrm>
        </p:spPr>
        <p:txBody>
          <a:bodyPr>
            <a:normAutofit/>
          </a:bodyPr>
          <a:lstStyle/>
          <a:p>
            <a:r>
              <a:rPr lang="en-US" dirty="0" smtClean="0"/>
              <a:t>The </a:t>
            </a:r>
            <a:r>
              <a:rPr lang="en-US" dirty="0"/>
              <a:t>scatter plot depicts the relationship between GDP and CO2 emissions (including Land Use Change - LUC) for Nigeria</a:t>
            </a:r>
            <a:r>
              <a:rPr lang="en-US" dirty="0" smtClean="0"/>
              <a:t>.</a:t>
            </a:r>
            <a:endParaRPr lang="en-US" dirty="0"/>
          </a:p>
          <a:p>
            <a:r>
              <a:rPr lang="en-US" dirty="0"/>
              <a:t>	•	There is no strong linear correlation between GDP and CO2 emissions.</a:t>
            </a:r>
          </a:p>
          <a:p>
            <a:r>
              <a:rPr lang="en-US" dirty="0"/>
              <a:t>	•	While GDP remains relatively low, CO2 emissions show a wide range, with notable outliers at higher emission levels despite modest economic output.</a:t>
            </a:r>
          </a:p>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1071" y="1498060"/>
            <a:ext cx="5710137" cy="4387174"/>
          </a:xfrm>
          <a:prstGeom prst="rect">
            <a:avLst/>
          </a:prstGeom>
        </p:spPr>
      </p:pic>
    </p:spTree>
    <p:extLst>
      <p:ext uri="{BB962C8B-B14F-4D97-AF65-F5344CB8AC3E}">
        <p14:creationId xmlns:p14="http://schemas.microsoft.com/office/powerpoint/2010/main" val="3130337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68626" y="495403"/>
            <a:ext cx="8014996" cy="1017038"/>
          </a:xfrm>
        </p:spPr>
        <p:txBody>
          <a:bodyPr>
            <a:normAutofit/>
          </a:bodyPr>
          <a:lstStyle/>
          <a:p>
            <a:r>
              <a:rPr lang="en-US" sz="4800" dirty="0" smtClean="0"/>
              <a:t>CONTINUATION</a:t>
            </a:r>
            <a:endParaRPr lang="en-US" sz="4800" dirty="0"/>
          </a:p>
        </p:txBody>
      </p:sp>
      <p:sp>
        <p:nvSpPr>
          <p:cNvPr id="5" name="Subtitle 4"/>
          <p:cNvSpPr>
            <a:spLocks noGrp="1"/>
          </p:cNvSpPr>
          <p:nvPr>
            <p:ph type="subTitle" idx="1"/>
          </p:nvPr>
        </p:nvSpPr>
        <p:spPr>
          <a:xfrm>
            <a:off x="668626" y="1866122"/>
            <a:ext cx="10092645" cy="3738466"/>
          </a:xfrm>
        </p:spPr>
        <p:txBody>
          <a:bodyPr>
            <a:normAutofit/>
          </a:bodyPr>
          <a:lstStyle/>
          <a:p>
            <a:r>
              <a:rPr lang="en-US" dirty="0"/>
              <a:t>	</a:t>
            </a:r>
            <a:r>
              <a:rPr lang="en-US" dirty="0" smtClean="0"/>
              <a:t>•</a:t>
            </a:r>
            <a:r>
              <a:rPr lang="en-US" dirty="0"/>
              <a:t>	This suggests that Nigeria’s economic activities are not predominantly emission-intensive.</a:t>
            </a:r>
          </a:p>
          <a:p>
            <a:r>
              <a:rPr lang="en-US" dirty="0"/>
              <a:t>		</a:t>
            </a:r>
            <a:r>
              <a:rPr lang="en-US" b="1" dirty="0"/>
              <a:t>Implications:</a:t>
            </a:r>
          </a:p>
          <a:p>
            <a:r>
              <a:rPr lang="en-US" dirty="0"/>
              <a:t>	•	Economic growth in Nigeria has been decoupled from high emissions, likely due to a reliance on low-emission sectors or practices.</a:t>
            </a:r>
          </a:p>
          <a:p>
            <a:r>
              <a:rPr lang="en-US" dirty="0"/>
              <a:t>	•	Policies can focus on maintaining this decoupling by promoting renewable energy and low-carbon industrial strategies.</a:t>
            </a:r>
          </a:p>
          <a:p>
            <a:r>
              <a:rPr lang="en-US" dirty="0"/>
              <a:t> </a:t>
            </a:r>
          </a:p>
        </p:txBody>
      </p:sp>
    </p:spTree>
    <p:extLst>
      <p:ext uri="{BB962C8B-B14F-4D97-AF65-F5344CB8AC3E}">
        <p14:creationId xmlns:p14="http://schemas.microsoft.com/office/powerpoint/2010/main" val="311847963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docProps/app.xml><?xml version="1.0" encoding="utf-8"?>
<Properties xmlns="http://schemas.openxmlformats.org/officeDocument/2006/extended-properties" xmlns:vt="http://schemas.openxmlformats.org/officeDocument/2006/docPropsVTypes">
  <Template>Wisp</Template>
  <TotalTime>490</TotalTime>
  <Words>412</Words>
  <Application>Microsoft Office PowerPoint</Application>
  <PresentationFormat>Widescreen</PresentationFormat>
  <Paragraphs>74</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Wingdings 3</vt:lpstr>
      <vt:lpstr>Wisp</vt:lpstr>
      <vt:lpstr>ANALYSIS OF CO2 EMISSIONS, POPULATION GROWTH, AND GDP IN NIGERIA.</vt:lpstr>
      <vt:lpstr>INTRODUCTION</vt:lpstr>
      <vt:lpstr>DATA OVERVIEW</vt:lpstr>
      <vt:lpstr> CO2 EMISSIONS PER CAPITA </vt:lpstr>
      <vt:lpstr>CONTINUATION</vt:lpstr>
      <vt:lpstr> POPULATION AND CO2 EMISSIONS OVER TIME </vt:lpstr>
      <vt:lpstr>CONTINUATION</vt:lpstr>
      <vt:lpstr>CORRELATION ANALYSIS </vt:lpstr>
      <vt:lpstr>CONTINUATION</vt:lpstr>
      <vt:lpstr> YEAR-OVER-YEAR GROWTH RATES</vt:lpstr>
      <vt:lpstr>SUMMARY </vt:lpstr>
      <vt:lpstr>CONCLUSION</vt:lpstr>
      <vt:lpstr>RECOMMENDATIONS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CO2 Emissions, Population Growth, and GDP in Nigeria</dc:title>
  <dc:creator>Microsoft account</dc:creator>
  <cp:lastModifiedBy>Microsoft account</cp:lastModifiedBy>
  <cp:revision>24</cp:revision>
  <dcterms:created xsi:type="dcterms:W3CDTF">2024-11-25T12:11:16Z</dcterms:created>
  <dcterms:modified xsi:type="dcterms:W3CDTF">2024-12-12T15:59:31Z</dcterms:modified>
</cp:coreProperties>
</file>